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eb93f2e65a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eb93f2e65a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eb93f2e65a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eb93f2e65a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eb93f2e65a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eb93f2e65a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eb93f2e65a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eb93f2e65a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eb93f2e65a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eb93f2e65a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eb93f2e65a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eb93f2e65a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eb93f2e65a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eb93f2e65a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eb93f2e65a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eb93f2e65a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eb93f2e65a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eb93f2e65a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eb93f2e65a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eb93f2e65a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eb93f2e65a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eb93f2e65a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eb93f2e65a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eb93f2e65a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483725" y="1135775"/>
            <a:ext cx="50175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s" sz="2000"/>
              <a:t>Supervised Methods in Machine Learning.</a:t>
            </a:r>
            <a:endParaRPr sz="2000"/>
          </a:p>
          <a:p>
            <a:pPr indent="0" lvl="0" marL="0" rtl="0" algn="ctr">
              <a:spcBef>
                <a:spcPts val="0"/>
              </a:spcBef>
              <a:spcAft>
                <a:spcPts val="0"/>
              </a:spcAft>
              <a:buSzPts val="990"/>
              <a:buNone/>
            </a:pPr>
            <a:r>
              <a:rPr lang="es" sz="2000"/>
              <a:t>Guideline: “Supervised learning final project”</a:t>
            </a:r>
            <a:endParaRPr sz="2000"/>
          </a:p>
          <a:p>
            <a:pPr indent="0" lvl="0" marL="0" rtl="0" algn="l">
              <a:spcBef>
                <a:spcPts val="0"/>
              </a:spcBef>
              <a:spcAft>
                <a:spcPts val="0"/>
              </a:spcAft>
              <a:buSzPts val="990"/>
              <a:buNone/>
            </a:pPr>
            <a:r>
              <a:t/>
            </a:r>
            <a:endParaRPr sz="3600"/>
          </a:p>
        </p:txBody>
      </p:sp>
      <p:sp>
        <p:nvSpPr>
          <p:cNvPr id="135" name="Google Shape;135;p13"/>
          <p:cNvSpPr txBox="1"/>
          <p:nvPr>
            <p:ph idx="1" type="subTitle"/>
          </p:nvPr>
        </p:nvSpPr>
        <p:spPr>
          <a:xfrm>
            <a:off x="4143775" y="3457000"/>
            <a:ext cx="4853400" cy="1426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s"/>
              <a:t>Presentado por:  </a:t>
            </a:r>
            <a:br>
              <a:rPr lang="es"/>
            </a:br>
            <a:br>
              <a:rPr lang="es"/>
            </a:br>
            <a:r>
              <a:rPr lang="es"/>
              <a:t>-Daniela Fernandez Ortega </a:t>
            </a:r>
            <a:endParaRPr/>
          </a:p>
          <a:p>
            <a:pPr indent="0" lvl="0" marL="0" rtl="0" algn="l">
              <a:spcBef>
                <a:spcPts val="0"/>
              </a:spcBef>
              <a:spcAft>
                <a:spcPts val="0"/>
              </a:spcAft>
              <a:buNone/>
            </a:pPr>
            <a:r>
              <a:rPr lang="es"/>
              <a:t>-Ana Maria Ramirez Cetina</a:t>
            </a:r>
            <a:endParaRPr/>
          </a:p>
          <a:p>
            <a:pPr indent="0" lvl="0" marL="0" rtl="0" algn="l">
              <a:spcBef>
                <a:spcPts val="0"/>
              </a:spcBef>
              <a:spcAft>
                <a:spcPts val="0"/>
              </a:spcAft>
              <a:buNone/>
            </a:pPr>
            <a:r>
              <a:t/>
            </a:r>
            <a:endParaRPr/>
          </a:p>
          <a:p>
            <a:pPr indent="0" lvl="0" marL="0" rtl="0" algn="ctr">
              <a:spcBef>
                <a:spcPts val="0"/>
              </a:spcBef>
              <a:spcAft>
                <a:spcPts val="0"/>
              </a:spcAft>
              <a:buNone/>
            </a:pPr>
            <a:r>
              <a:rPr lang="es"/>
              <a:t>Universidad ECCI</a:t>
            </a:r>
            <a:endParaRPr/>
          </a:p>
          <a:p>
            <a:pPr indent="0" lvl="0" marL="0" rtl="0" algn="ctr">
              <a:spcBef>
                <a:spcPts val="0"/>
              </a:spcBef>
              <a:spcAft>
                <a:spcPts val="0"/>
              </a:spcAft>
              <a:buNone/>
            </a:pPr>
            <a:r>
              <a:rPr lang="es"/>
              <a:t>Facultad de Ingeniería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Conclusiones:</a:t>
            </a:r>
            <a:endParaRPr/>
          </a:p>
        </p:txBody>
      </p:sp>
      <p:sp>
        <p:nvSpPr>
          <p:cNvPr id="194" name="Google Shape;194;p22"/>
          <p:cNvSpPr txBox="1"/>
          <p:nvPr>
            <p:ph idx="1" type="body"/>
          </p:nvPr>
        </p:nvSpPr>
        <p:spPr>
          <a:xfrm>
            <a:off x="1297500" y="941550"/>
            <a:ext cx="7509000" cy="3663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s" sz="5200"/>
              <a:t>Durante este proyecto de aprendizaje supervisado en detección de cáncer se han explorado y aplicado diversos conceptos y técnicas de aprendizaje automático con el objetivo de identificar patrones moleculares y predecir la presencia de esta enfermedad. Los puntos clave y las conclusiones más relevantes incluyen:</a:t>
            </a:r>
            <a:endParaRPr sz="5200"/>
          </a:p>
          <a:p>
            <a:pPr indent="0" lvl="0" marL="0" rtl="0" algn="l">
              <a:spcBef>
                <a:spcPts val="1200"/>
              </a:spcBef>
              <a:spcAft>
                <a:spcPts val="0"/>
              </a:spcAft>
              <a:buNone/>
            </a:pPr>
            <a:r>
              <a:rPr lang="es" sz="5200"/>
              <a:t>Relevancia del aprendizaje supervisado en la detección del cáncer:</a:t>
            </a:r>
            <a:endParaRPr sz="5200"/>
          </a:p>
          <a:p>
            <a:pPr indent="0" lvl="0" marL="0" rtl="0" algn="l">
              <a:spcBef>
                <a:spcPts val="1200"/>
              </a:spcBef>
              <a:spcAft>
                <a:spcPts val="0"/>
              </a:spcAft>
              <a:buNone/>
            </a:pPr>
            <a:r>
              <a:rPr lang="es" sz="5200"/>
              <a:t>Se ha demostrado cómo el uso de algoritmos de aprendizaje supervisado, como Random Forest, permite la identificación de genes relevantes para la detección temprana del cáncer. Esto representa un progreso significativo en la mejora de la precisión y la eficiencia del diagnóstico.</a:t>
            </a:r>
            <a:endParaRPr sz="5200"/>
          </a:p>
          <a:p>
            <a:pPr indent="0" lvl="0" marL="0" rtl="0" algn="l">
              <a:spcBef>
                <a:spcPts val="1200"/>
              </a:spcBef>
              <a:spcAft>
                <a:spcPts val="0"/>
              </a:spcAft>
              <a:buNone/>
            </a:pPr>
            <a:r>
              <a:rPr lang="es" sz="5200"/>
              <a:t>Hallazgos en la identificación de genes importantes:</a:t>
            </a:r>
            <a:endParaRPr sz="5200"/>
          </a:p>
          <a:p>
            <a:pPr indent="0" lvl="0" marL="0" rtl="0" algn="l">
              <a:spcBef>
                <a:spcPts val="1200"/>
              </a:spcBef>
              <a:spcAft>
                <a:spcPts val="0"/>
              </a:spcAft>
              <a:buNone/>
            </a:pPr>
            <a:r>
              <a:rPr lang="es" sz="5200"/>
              <a:t>Mediante el análisis de datos genómicos y transcriptómicos, se identificaron 100 genes con posible relevancia en la detección del cáncer. Estos genes son clave en la construcción de modelos predictivos.</a:t>
            </a:r>
            <a:endParaRPr sz="5200"/>
          </a:p>
          <a:p>
            <a:pPr indent="0" lvl="0" marL="0" rtl="0" algn="l">
              <a:spcBef>
                <a:spcPts val="1200"/>
              </a:spcBef>
              <a:spcAft>
                <a:spcPts val="0"/>
              </a:spcAft>
              <a:buNone/>
            </a:pPr>
            <a:r>
              <a:rPr lang="es" sz="5200"/>
              <a:t>Rendimiento del modelo:</a:t>
            </a:r>
            <a:endParaRPr sz="5200"/>
          </a:p>
          <a:p>
            <a:pPr indent="0" lvl="0" marL="0" rtl="0" algn="l">
              <a:spcBef>
                <a:spcPts val="1200"/>
              </a:spcBef>
              <a:spcAft>
                <a:spcPts val="0"/>
              </a:spcAft>
              <a:buNone/>
            </a:pPr>
            <a:r>
              <a:rPr lang="es" sz="5200"/>
              <a:t>El modelo entrenado mostró resultados prometedores a la hora de diferenciar muestras normales de muestras cancerosas, como lo demuestran métricas de evaluación como la precisión y la recuperación, que alcanzaron valores significativos.</a:t>
            </a:r>
            <a:endParaRPr/>
          </a:p>
          <a:p>
            <a:pPr indent="0" lvl="0" marL="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Q&amp;A SLIDE </a:t>
            </a:r>
            <a:endParaRPr/>
          </a:p>
        </p:txBody>
      </p:sp>
      <p:sp>
        <p:nvSpPr>
          <p:cNvPr id="200" name="Google Shape;200;p23"/>
          <p:cNvSpPr txBox="1"/>
          <p:nvPr>
            <p:ph idx="1" type="body"/>
          </p:nvPr>
        </p:nvSpPr>
        <p:spPr>
          <a:xfrm>
            <a:off x="1144800" y="1129425"/>
            <a:ext cx="7191600" cy="3501900"/>
          </a:xfrm>
          <a:prstGeom prst="rect">
            <a:avLst/>
          </a:prstGeom>
        </p:spPr>
        <p:txBody>
          <a:bodyPr anchorCtr="0" anchor="t" bIns="91425" lIns="91425" spcFirstLastPara="1" rIns="91425" wrap="square" tIns="91425">
            <a:normAutofit lnSpcReduction="20000"/>
          </a:bodyPr>
          <a:lstStyle/>
          <a:p>
            <a:pPr indent="0" lvl="0" marL="457200" rtl="0" algn="l">
              <a:spcBef>
                <a:spcPts val="0"/>
              </a:spcBef>
              <a:spcAft>
                <a:spcPts val="0"/>
              </a:spcAft>
              <a:buNone/>
            </a:pPr>
            <a:r>
              <a:rPr lang="es" sz="1200">
                <a:solidFill>
                  <a:srgbClr val="ECECF1"/>
                </a:solidFill>
                <a:latin typeface="Roboto"/>
                <a:ea typeface="Roboto"/>
                <a:cs typeface="Roboto"/>
                <a:sym typeface="Roboto"/>
              </a:rPr>
              <a:t> ¿Cómo se determinó los 100 genes relevantes para la detección del cáncer?</a:t>
            </a:r>
            <a:endParaRPr sz="1200">
              <a:solidFill>
                <a:srgbClr val="ECECF1"/>
              </a:solidFill>
              <a:latin typeface="Roboto"/>
              <a:ea typeface="Roboto"/>
              <a:cs typeface="Roboto"/>
              <a:sym typeface="Roboto"/>
            </a:endParaRPr>
          </a:p>
          <a:p>
            <a:pPr indent="-304800" lvl="0" marL="457200" rtl="0" algn="l">
              <a:spcBef>
                <a:spcPts val="0"/>
              </a:spcBef>
              <a:spcAft>
                <a:spcPts val="0"/>
              </a:spcAft>
              <a:buClr>
                <a:srgbClr val="ECECF1"/>
              </a:buClr>
              <a:buSzPts val="1200"/>
              <a:buFont typeface="Roboto"/>
              <a:buChar char="●"/>
            </a:pPr>
            <a:r>
              <a:rPr lang="es" sz="1200">
                <a:solidFill>
                  <a:srgbClr val="ECECF1"/>
                </a:solidFill>
                <a:latin typeface="Roboto"/>
                <a:ea typeface="Roboto"/>
                <a:cs typeface="Roboto"/>
                <a:sym typeface="Roboto"/>
              </a:rPr>
              <a:t>Se utilizó una red de interacciones proteína-proteína (PPI) y se ordenó los genes según su grado de conexión. Se seleccionó los 100 genes con los grados más altos, considerando su importancia en la red biológica.</a:t>
            </a:r>
            <a:endParaRPr sz="1200">
              <a:solidFill>
                <a:srgbClr val="ECECF1"/>
              </a:solidFill>
              <a:latin typeface="Roboto"/>
              <a:ea typeface="Roboto"/>
              <a:cs typeface="Roboto"/>
              <a:sym typeface="Roboto"/>
            </a:endParaRPr>
          </a:p>
          <a:p>
            <a:pPr indent="0" lvl="0" marL="457200" rtl="0" algn="l">
              <a:spcBef>
                <a:spcPts val="0"/>
              </a:spcBef>
              <a:spcAft>
                <a:spcPts val="0"/>
              </a:spcAft>
              <a:buNone/>
            </a:pPr>
            <a:r>
              <a:t/>
            </a:r>
            <a:endParaRPr sz="1200">
              <a:solidFill>
                <a:srgbClr val="ECECF1"/>
              </a:solidFill>
              <a:latin typeface="Roboto"/>
              <a:ea typeface="Roboto"/>
              <a:cs typeface="Roboto"/>
              <a:sym typeface="Roboto"/>
            </a:endParaRPr>
          </a:p>
          <a:p>
            <a:pPr indent="0" lvl="0" marL="457200" rtl="0" algn="l">
              <a:spcBef>
                <a:spcPts val="0"/>
              </a:spcBef>
              <a:spcAft>
                <a:spcPts val="0"/>
              </a:spcAft>
              <a:buNone/>
            </a:pPr>
            <a:r>
              <a:rPr lang="es" sz="1200">
                <a:solidFill>
                  <a:srgbClr val="ECECF1"/>
                </a:solidFill>
                <a:latin typeface="Roboto"/>
                <a:ea typeface="Roboto"/>
                <a:cs typeface="Roboto"/>
                <a:sym typeface="Roboto"/>
              </a:rPr>
              <a:t>¿Cuáles fueron los desafíos más significativos al implementar el modelo de Random Forest?</a:t>
            </a:r>
            <a:endParaRPr sz="1200">
              <a:solidFill>
                <a:srgbClr val="ECECF1"/>
              </a:solidFill>
              <a:latin typeface="Roboto"/>
              <a:ea typeface="Roboto"/>
              <a:cs typeface="Roboto"/>
              <a:sym typeface="Roboto"/>
            </a:endParaRPr>
          </a:p>
          <a:p>
            <a:pPr indent="-304800" lvl="0" marL="457200" rtl="0" algn="l">
              <a:spcBef>
                <a:spcPts val="0"/>
              </a:spcBef>
              <a:spcAft>
                <a:spcPts val="0"/>
              </a:spcAft>
              <a:buClr>
                <a:srgbClr val="ECECF1"/>
              </a:buClr>
              <a:buSzPts val="1200"/>
              <a:buFont typeface="Roboto"/>
              <a:buChar char="●"/>
            </a:pPr>
            <a:r>
              <a:rPr lang="es" sz="1200">
                <a:solidFill>
                  <a:srgbClr val="ECECF1"/>
                </a:solidFill>
                <a:latin typeface="Roboto"/>
                <a:ea typeface="Roboto"/>
                <a:cs typeface="Roboto"/>
                <a:sym typeface="Roboto"/>
              </a:rPr>
              <a:t> Uno de los desafíos clave fue asegurar la calidad y cantidad de datos para entrenar el modelo. También enfrentamos la necesidad de manejar datos heterogéneos y la selección de características relevantes para mejorar la precisión del modelo.</a:t>
            </a:r>
            <a:endParaRPr sz="1200">
              <a:solidFill>
                <a:srgbClr val="ECECF1"/>
              </a:solidFill>
              <a:latin typeface="Roboto"/>
              <a:ea typeface="Roboto"/>
              <a:cs typeface="Roboto"/>
              <a:sym typeface="Roboto"/>
            </a:endParaRPr>
          </a:p>
          <a:p>
            <a:pPr indent="0" lvl="0" marL="457200" rtl="0" algn="l">
              <a:spcBef>
                <a:spcPts val="0"/>
              </a:spcBef>
              <a:spcAft>
                <a:spcPts val="0"/>
              </a:spcAft>
              <a:buNone/>
            </a:pPr>
            <a:r>
              <a:t/>
            </a:r>
            <a:endParaRPr sz="1200">
              <a:solidFill>
                <a:srgbClr val="ECECF1"/>
              </a:solidFill>
              <a:latin typeface="Roboto"/>
              <a:ea typeface="Roboto"/>
              <a:cs typeface="Roboto"/>
              <a:sym typeface="Roboto"/>
            </a:endParaRPr>
          </a:p>
          <a:p>
            <a:pPr indent="0" lvl="0" marL="457200" rtl="0" algn="l">
              <a:spcBef>
                <a:spcPts val="0"/>
              </a:spcBef>
              <a:spcAft>
                <a:spcPts val="0"/>
              </a:spcAft>
              <a:buNone/>
            </a:pPr>
            <a:r>
              <a:rPr lang="es" sz="1200">
                <a:solidFill>
                  <a:srgbClr val="ECECF1"/>
                </a:solidFill>
                <a:latin typeface="Roboto"/>
                <a:ea typeface="Roboto"/>
                <a:cs typeface="Roboto"/>
                <a:sym typeface="Roboto"/>
              </a:rPr>
              <a:t> ¿Se Implementó la validación cruzada para evaluar la estabilidad del modelo?</a:t>
            </a:r>
            <a:endParaRPr sz="1200">
              <a:solidFill>
                <a:srgbClr val="ECECF1"/>
              </a:solidFill>
              <a:latin typeface="Roboto"/>
              <a:ea typeface="Roboto"/>
              <a:cs typeface="Roboto"/>
              <a:sym typeface="Roboto"/>
            </a:endParaRPr>
          </a:p>
          <a:p>
            <a:pPr indent="-304800" lvl="0" marL="457200" rtl="0" algn="l">
              <a:spcBef>
                <a:spcPts val="0"/>
              </a:spcBef>
              <a:spcAft>
                <a:spcPts val="0"/>
              </a:spcAft>
              <a:buClr>
                <a:srgbClr val="ECECF1"/>
              </a:buClr>
              <a:buSzPts val="1200"/>
              <a:buFont typeface="Roboto"/>
              <a:buChar char="●"/>
            </a:pPr>
            <a:r>
              <a:rPr lang="es" sz="1200">
                <a:solidFill>
                  <a:srgbClr val="ECECF1"/>
                </a:solidFill>
                <a:latin typeface="Roboto"/>
                <a:ea typeface="Roboto"/>
                <a:cs typeface="Roboto"/>
                <a:sym typeface="Roboto"/>
              </a:rPr>
              <a:t>Sí, se aplicó técnicas de validación cruzada para asegurar la estabilidad del modelo y su capacidad para generalizar patrones más allá de los datos de entrenamiento.</a:t>
            </a:r>
            <a:endParaRPr sz="1200">
              <a:solidFill>
                <a:srgbClr val="ECECF1"/>
              </a:solidFill>
              <a:latin typeface="Roboto"/>
              <a:ea typeface="Roboto"/>
              <a:cs typeface="Roboto"/>
              <a:sym typeface="Roboto"/>
            </a:endParaRPr>
          </a:p>
          <a:p>
            <a:pPr indent="0" lvl="0" marL="457200" rtl="0" algn="l">
              <a:spcBef>
                <a:spcPts val="0"/>
              </a:spcBef>
              <a:spcAft>
                <a:spcPts val="0"/>
              </a:spcAft>
              <a:buNone/>
            </a:pPr>
            <a:r>
              <a:t/>
            </a:r>
            <a:endParaRPr sz="1200">
              <a:solidFill>
                <a:srgbClr val="ECECF1"/>
              </a:solidFill>
              <a:latin typeface="Roboto"/>
              <a:ea typeface="Roboto"/>
              <a:cs typeface="Roboto"/>
              <a:sym typeface="Roboto"/>
            </a:endParaRPr>
          </a:p>
          <a:p>
            <a:pPr indent="0" lvl="0" marL="457200" rtl="0" algn="l">
              <a:spcBef>
                <a:spcPts val="0"/>
              </a:spcBef>
              <a:spcAft>
                <a:spcPts val="0"/>
              </a:spcAft>
              <a:buNone/>
            </a:pPr>
            <a:r>
              <a:rPr lang="es" sz="1200">
                <a:solidFill>
                  <a:srgbClr val="ECECF1"/>
                </a:solidFill>
                <a:latin typeface="Roboto"/>
                <a:ea typeface="Roboto"/>
                <a:cs typeface="Roboto"/>
                <a:sym typeface="Roboto"/>
              </a:rPr>
              <a:t>¿Por qué se </a:t>
            </a:r>
            <a:r>
              <a:rPr lang="es" sz="1200">
                <a:solidFill>
                  <a:srgbClr val="ECECF1"/>
                </a:solidFill>
                <a:latin typeface="Roboto"/>
                <a:ea typeface="Roboto"/>
                <a:cs typeface="Roboto"/>
                <a:sym typeface="Roboto"/>
              </a:rPr>
              <a:t>eligió</a:t>
            </a:r>
            <a:r>
              <a:rPr lang="es" sz="1200">
                <a:solidFill>
                  <a:srgbClr val="ECECF1"/>
                </a:solidFill>
                <a:latin typeface="Roboto"/>
                <a:ea typeface="Roboto"/>
                <a:cs typeface="Roboto"/>
                <a:sym typeface="Roboto"/>
              </a:rPr>
              <a:t> Random Forest como algoritmo principal para este proyecto?</a:t>
            </a:r>
            <a:endParaRPr sz="1200">
              <a:solidFill>
                <a:srgbClr val="ECECF1"/>
              </a:solidFill>
              <a:latin typeface="Roboto"/>
              <a:ea typeface="Roboto"/>
              <a:cs typeface="Roboto"/>
              <a:sym typeface="Roboto"/>
            </a:endParaRPr>
          </a:p>
          <a:p>
            <a:pPr indent="-304800" lvl="0" marL="457200" rtl="0" algn="l">
              <a:spcBef>
                <a:spcPts val="0"/>
              </a:spcBef>
              <a:spcAft>
                <a:spcPts val="0"/>
              </a:spcAft>
              <a:buClr>
                <a:srgbClr val="ECECF1"/>
              </a:buClr>
              <a:buSzPts val="1200"/>
              <a:buFont typeface="Roboto"/>
              <a:buChar char="●"/>
            </a:pPr>
            <a:r>
              <a:rPr lang="es" sz="1200">
                <a:solidFill>
                  <a:srgbClr val="ECECF1"/>
                </a:solidFill>
                <a:latin typeface="Roboto"/>
                <a:ea typeface="Roboto"/>
                <a:cs typeface="Roboto"/>
                <a:sym typeface="Roboto"/>
              </a:rPr>
              <a:t>Se optó por Random Forest debido a su capacidad para manejar conjuntos de datos complejos y su habilidad para trabajar con variables correlacionadas, lo cual es relevante en datos biológicos como los relacionados con el cáncer.</a:t>
            </a:r>
            <a:endParaRPr sz="1200">
              <a:solidFill>
                <a:srgbClr val="ECECF1"/>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Referencias </a:t>
            </a:r>
            <a:endParaRPr/>
          </a:p>
        </p:txBody>
      </p:sp>
      <p:sp>
        <p:nvSpPr>
          <p:cNvPr id="206" name="Google Shape;206;p2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s"/>
              <a:t> Moreno-Barea, F. J., Jerez, J. M., &amp; Franco, L. (2022). GAN-based ata Augmentation for prediction improvement using gene expression data in cancer. </a:t>
            </a:r>
            <a:endParaRPr/>
          </a:p>
          <a:p>
            <a:pPr indent="0" lvl="0" marL="0" rtl="0" algn="l">
              <a:spcBef>
                <a:spcPts val="1200"/>
              </a:spcBef>
              <a:spcAft>
                <a:spcPts val="0"/>
              </a:spcAft>
              <a:buNone/>
            </a:pPr>
            <a:r>
              <a:rPr lang="es"/>
              <a:t>In International Conference on Computational Science (ICCS 2022). Lecture Notes in Computer Science. Springer, Cham</a:t>
            </a:r>
            <a:endParaRPr/>
          </a:p>
          <a:p>
            <a:pPr indent="0" lvl="0" marL="0" rtl="0" algn="l">
              <a:spcBef>
                <a:spcPts val="1200"/>
              </a:spcBef>
              <a:spcAft>
                <a:spcPts val="0"/>
              </a:spcAft>
              <a:buNone/>
            </a:pPr>
            <a:r>
              <a:rPr lang="es"/>
              <a:t> • Moreno-Barea, F. J., Franco, L., Elizondo, D., &amp; Grootveld, M. (2022). Data augmentation techniques to improve metabolomic analysis in Niemann-Pick type C disease.</a:t>
            </a:r>
            <a:endParaRPr/>
          </a:p>
          <a:p>
            <a:pPr indent="0" lvl="0" marL="0" rtl="0" algn="l">
              <a:spcBef>
                <a:spcPts val="1200"/>
              </a:spcBef>
              <a:spcAft>
                <a:spcPts val="0"/>
              </a:spcAft>
              <a:buNone/>
            </a:pPr>
            <a:r>
              <a:rPr lang="es"/>
              <a:t> In International Conference on Computational Science (ICCS 2022). Lecture Notes in Computer Science. Springer, Cham.</a:t>
            </a:r>
            <a:endParaRPr/>
          </a:p>
          <a:p>
            <a:pPr indent="0" lvl="0" marL="0" rtl="0" algn="l">
              <a:spcBef>
                <a:spcPts val="1200"/>
              </a:spcBef>
              <a:spcAft>
                <a:spcPts val="1200"/>
              </a:spcAft>
              <a:buNone/>
            </a:pPr>
            <a:r>
              <a:rPr lang="es"/>
              <a:t>• Moreno-Barea, F. J., Strazzera, F., Jerez, J. M., Urda, D., &amp; Franco, L. (2018). Forward noise adjustment scheme for data augmentation. in 2018 IEEE symposium series on computational intelligence (SSCI) (pp. 728-734). IEEE.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5"/>
          <p:cNvSpPr txBox="1"/>
          <p:nvPr>
            <p:ph type="title"/>
          </p:nvPr>
        </p:nvSpPr>
        <p:spPr>
          <a:xfrm>
            <a:off x="2785625" y="20574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¡Gracias!</a:t>
            </a:r>
            <a:endParaRPr/>
          </a:p>
        </p:txBody>
      </p:sp>
      <p:sp>
        <p:nvSpPr>
          <p:cNvPr id="212" name="Google Shape;212;p25"/>
          <p:cNvSpPr txBox="1"/>
          <p:nvPr>
            <p:ph type="title"/>
          </p:nvPr>
        </p:nvSpPr>
        <p:spPr>
          <a:xfrm>
            <a:off x="4075075" y="29715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Introducción:</a:t>
            </a:r>
            <a:endParaRPr/>
          </a:p>
        </p:txBody>
      </p:sp>
      <p:sp>
        <p:nvSpPr>
          <p:cNvPr id="141" name="Google Shape;141;p14"/>
          <p:cNvSpPr txBox="1"/>
          <p:nvPr>
            <p:ph idx="1" type="body"/>
          </p:nvPr>
        </p:nvSpPr>
        <p:spPr>
          <a:xfrm>
            <a:off x="717500" y="1808625"/>
            <a:ext cx="3854400" cy="21276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s" sz="1200">
                <a:solidFill>
                  <a:srgbClr val="ECECF1"/>
                </a:solidFill>
                <a:latin typeface="Roboto"/>
                <a:ea typeface="Roboto"/>
                <a:cs typeface="Roboto"/>
                <a:sym typeface="Roboto"/>
              </a:rPr>
              <a:t>El uso del aprendizaje supervisado en la detección del cáncer representa un avance significativo en la medicina moderna. En este proyecto, se emplean técnicas de aprendizaje automático para identificar patrones y genes relevantes en la detección temprana de esta enfermedad devastadora.</a:t>
            </a:r>
            <a:endParaRPr/>
          </a:p>
        </p:txBody>
      </p:sp>
      <p:pic>
        <p:nvPicPr>
          <p:cNvPr id="142" name="Google Shape;142;p14"/>
          <p:cNvPicPr preferRelativeResize="0"/>
          <p:nvPr/>
        </p:nvPicPr>
        <p:blipFill>
          <a:blip r:embed="rId3">
            <a:alphaModFix/>
          </a:blip>
          <a:stretch>
            <a:fillRect/>
          </a:stretch>
        </p:blipFill>
        <p:spPr>
          <a:xfrm>
            <a:off x="4847450" y="1480475"/>
            <a:ext cx="4151777" cy="2860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¿Por </a:t>
            </a:r>
            <a:r>
              <a:rPr lang="es"/>
              <a:t>qué</a:t>
            </a:r>
            <a:r>
              <a:rPr lang="es"/>
              <a:t> es tan importante?</a:t>
            </a:r>
            <a:endParaRPr/>
          </a:p>
        </p:txBody>
      </p:sp>
      <p:sp>
        <p:nvSpPr>
          <p:cNvPr id="148" name="Google Shape;148;p15"/>
          <p:cNvSpPr txBox="1"/>
          <p:nvPr>
            <p:ph idx="1" type="body"/>
          </p:nvPr>
        </p:nvSpPr>
        <p:spPr>
          <a:xfrm>
            <a:off x="999875" y="1449950"/>
            <a:ext cx="3708600" cy="3021300"/>
          </a:xfrm>
          <a:prstGeom prst="rect">
            <a:avLst/>
          </a:prstGeom>
        </p:spPr>
        <p:txBody>
          <a:bodyPr anchorCtr="0" anchor="t" bIns="91425" lIns="91425" spcFirstLastPara="1" rIns="91425" wrap="square" tIns="91425">
            <a:normAutofit lnSpcReduction="20000"/>
          </a:bodyPr>
          <a:lstStyle/>
          <a:p>
            <a:pPr indent="0" lvl="0" marL="0" rtl="0" algn="just">
              <a:spcBef>
                <a:spcPts val="1500"/>
              </a:spcBef>
              <a:spcAft>
                <a:spcPts val="0"/>
              </a:spcAft>
              <a:buNone/>
            </a:pPr>
            <a:r>
              <a:rPr lang="es" sz="1200">
                <a:latin typeface="Roboto"/>
                <a:ea typeface="Roboto"/>
                <a:cs typeface="Roboto"/>
                <a:sym typeface="Roboto"/>
              </a:rPr>
              <a:t>La detección precoz del cáncer es crucial para mejorar las tasas de supervivencia y el tratamiento efectivo. A través del aprendizaje supervisado, se busca precisión y rapidez en la identificación de biomarcadores y patrones moleculares que podrían indicar la presencia de cáncer, permitiendo así un diagnóstico más temprano y preciso. Esto nos ayuda a </a:t>
            </a:r>
            <a:r>
              <a:rPr lang="es" sz="1200">
                <a:solidFill>
                  <a:srgbClr val="ECECF1"/>
                </a:solidFill>
                <a:latin typeface="Roboto"/>
                <a:ea typeface="Roboto"/>
                <a:cs typeface="Roboto"/>
                <a:sym typeface="Roboto"/>
              </a:rPr>
              <a:t>el aprendizaje automático, las máquinas pueden tomar decisiones basadas en datos históricos, lo que conduce a decisiones más precisas y mejor informadas en varios campos, desde la medicina hasta las finanzas.</a:t>
            </a:r>
            <a:endParaRPr sz="1200">
              <a:latin typeface="Roboto"/>
              <a:ea typeface="Roboto"/>
              <a:cs typeface="Roboto"/>
              <a:sym typeface="Roboto"/>
            </a:endParaRPr>
          </a:p>
          <a:p>
            <a:pPr indent="0" lvl="0" marL="0" rtl="0" algn="l">
              <a:spcBef>
                <a:spcPts val="1500"/>
              </a:spcBef>
              <a:spcAft>
                <a:spcPts val="0"/>
              </a:spcAft>
              <a:buNone/>
            </a:pPr>
            <a:r>
              <a:t/>
            </a:r>
            <a:endParaRPr sz="1100">
              <a:latin typeface="Arial"/>
              <a:ea typeface="Arial"/>
              <a:cs typeface="Arial"/>
              <a:sym typeface="Arial"/>
            </a:endParaRPr>
          </a:p>
          <a:p>
            <a:pPr indent="0" lvl="0" marL="0" rtl="0" algn="l">
              <a:spcBef>
                <a:spcPts val="0"/>
              </a:spcBef>
              <a:spcAft>
                <a:spcPts val="1200"/>
              </a:spcAft>
              <a:buNone/>
            </a:pPr>
            <a:r>
              <a:t/>
            </a:r>
            <a:endParaRPr/>
          </a:p>
        </p:txBody>
      </p:sp>
      <p:pic>
        <p:nvPicPr>
          <p:cNvPr id="149" name="Google Shape;149;p15"/>
          <p:cNvPicPr preferRelativeResize="0"/>
          <p:nvPr/>
        </p:nvPicPr>
        <p:blipFill>
          <a:blip r:embed="rId3">
            <a:alphaModFix/>
          </a:blip>
          <a:stretch>
            <a:fillRect/>
          </a:stretch>
        </p:blipFill>
        <p:spPr>
          <a:xfrm>
            <a:off x="4860875" y="1549150"/>
            <a:ext cx="3993950" cy="25960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152500" y="396825"/>
            <a:ext cx="7287600" cy="972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600"/>
              <a:t>Conceptos de aprendizaje supervisado:</a:t>
            </a:r>
            <a:endParaRPr sz="2600"/>
          </a:p>
        </p:txBody>
      </p:sp>
      <p:sp>
        <p:nvSpPr>
          <p:cNvPr id="155" name="Google Shape;155;p16"/>
          <p:cNvSpPr txBox="1"/>
          <p:nvPr>
            <p:ph idx="1" type="body"/>
          </p:nvPr>
        </p:nvSpPr>
        <p:spPr>
          <a:xfrm>
            <a:off x="355650" y="1633100"/>
            <a:ext cx="8432700" cy="3403500"/>
          </a:xfrm>
          <a:prstGeom prst="rect">
            <a:avLst/>
          </a:prstGeom>
        </p:spPr>
        <p:txBody>
          <a:bodyPr anchorCtr="0" anchor="t" bIns="91425" lIns="91425" spcFirstLastPara="1" rIns="91425" wrap="square" tIns="91425">
            <a:normAutofit fontScale="85000" lnSpcReduction="20000"/>
          </a:bodyPr>
          <a:lstStyle/>
          <a:p>
            <a:pPr indent="-228600" lvl="0" marL="457200" rtl="0" algn="just">
              <a:spcBef>
                <a:spcPts val="1500"/>
              </a:spcBef>
              <a:spcAft>
                <a:spcPts val="0"/>
              </a:spcAft>
              <a:buClr>
                <a:schemeClr val="lt1"/>
              </a:buClr>
              <a:buSzPct val="100000"/>
              <a:buFont typeface="Roboto"/>
              <a:buNone/>
            </a:pPr>
            <a:r>
              <a:rPr lang="es" sz="1200">
                <a:latin typeface="Roboto"/>
                <a:ea typeface="Roboto"/>
                <a:cs typeface="Roboto"/>
                <a:sym typeface="Roboto"/>
              </a:rPr>
              <a:t>Definición en general: El aprendizaje supervisado es una rama del machine learning en la que los modelos se entrenan utilizando datos etiquetados, es decir, datos que tienen una respuesta conocida previamente.</a:t>
            </a:r>
            <a:endParaRPr sz="1200">
              <a:latin typeface="Roboto"/>
              <a:ea typeface="Roboto"/>
              <a:cs typeface="Roboto"/>
              <a:sym typeface="Roboto"/>
            </a:endParaRPr>
          </a:p>
          <a:p>
            <a:pPr indent="-228600" lvl="0" marL="457200" rtl="0" algn="just">
              <a:spcBef>
                <a:spcPts val="0"/>
              </a:spcBef>
              <a:spcAft>
                <a:spcPts val="0"/>
              </a:spcAft>
              <a:buClr>
                <a:srgbClr val="000000"/>
              </a:buClr>
              <a:buSzPct val="100000"/>
              <a:buFont typeface="Roboto"/>
              <a:buNone/>
            </a:pPr>
            <a:r>
              <a:t/>
            </a:r>
            <a:endParaRPr sz="1200">
              <a:latin typeface="Roboto"/>
              <a:ea typeface="Roboto"/>
              <a:cs typeface="Roboto"/>
              <a:sym typeface="Roboto"/>
            </a:endParaRPr>
          </a:p>
          <a:p>
            <a:pPr indent="-228600" lvl="0" marL="457200" rtl="0" algn="just">
              <a:spcBef>
                <a:spcPts val="0"/>
              </a:spcBef>
              <a:spcAft>
                <a:spcPts val="0"/>
              </a:spcAft>
              <a:buClr>
                <a:schemeClr val="lt1"/>
              </a:buClr>
              <a:buSzPct val="100000"/>
              <a:buFont typeface="Roboto"/>
              <a:buNone/>
            </a:pPr>
            <a:r>
              <a:rPr lang="es" sz="1200">
                <a:latin typeface="Roboto"/>
                <a:ea typeface="Roboto"/>
                <a:cs typeface="Roboto"/>
                <a:sym typeface="Roboto"/>
              </a:rPr>
              <a:t>Tipos de Problemas: Se puede utilizar para resolver dos tipos principales de problemas:</a:t>
            </a:r>
            <a:endParaRPr sz="1200">
              <a:latin typeface="Roboto"/>
              <a:ea typeface="Roboto"/>
              <a:cs typeface="Roboto"/>
              <a:sym typeface="Roboto"/>
            </a:endParaRPr>
          </a:p>
          <a:p>
            <a:pPr indent="-293369" lvl="1" marL="914400" rtl="0" algn="just">
              <a:spcBef>
                <a:spcPts val="0"/>
              </a:spcBef>
              <a:spcAft>
                <a:spcPts val="0"/>
              </a:spcAft>
              <a:buClr>
                <a:schemeClr val="lt1"/>
              </a:buClr>
              <a:buSzPct val="100000"/>
              <a:buFont typeface="Roboto"/>
              <a:buChar char="●"/>
            </a:pPr>
            <a:r>
              <a:rPr lang="es" sz="1200">
                <a:latin typeface="Roboto"/>
                <a:ea typeface="Roboto"/>
                <a:cs typeface="Roboto"/>
                <a:sym typeface="Roboto"/>
              </a:rPr>
              <a:t>Regresión: Cuando se busca predecir un valor numérico, como el precio de una casa o niveles de glucosa en sangre.</a:t>
            </a:r>
            <a:endParaRPr sz="1200">
              <a:latin typeface="Roboto"/>
              <a:ea typeface="Roboto"/>
              <a:cs typeface="Roboto"/>
              <a:sym typeface="Roboto"/>
            </a:endParaRPr>
          </a:p>
          <a:p>
            <a:pPr indent="-293369" lvl="1" marL="914400" rtl="0" algn="just">
              <a:spcBef>
                <a:spcPts val="0"/>
              </a:spcBef>
              <a:spcAft>
                <a:spcPts val="0"/>
              </a:spcAft>
              <a:buClr>
                <a:schemeClr val="lt1"/>
              </a:buClr>
              <a:buSzPct val="100000"/>
              <a:buFont typeface="Roboto"/>
              <a:buChar char="●"/>
            </a:pPr>
            <a:r>
              <a:rPr lang="es" sz="1200">
                <a:latin typeface="Roboto"/>
                <a:ea typeface="Roboto"/>
                <a:cs typeface="Roboto"/>
                <a:sym typeface="Roboto"/>
              </a:rPr>
              <a:t>Clasificación: Cuando se busca clasificar datos en categorías predefinidas, por ejemplo, detectar la presencia o ausencia de cáncer</a:t>
            </a:r>
            <a:endParaRPr sz="1200">
              <a:latin typeface="Roboto"/>
              <a:ea typeface="Roboto"/>
              <a:cs typeface="Roboto"/>
              <a:sym typeface="Roboto"/>
            </a:endParaRPr>
          </a:p>
          <a:p>
            <a:pPr indent="-228600" lvl="0" marL="457200" rtl="0" algn="just">
              <a:spcBef>
                <a:spcPts val="0"/>
              </a:spcBef>
              <a:spcAft>
                <a:spcPts val="0"/>
              </a:spcAft>
              <a:buClr>
                <a:schemeClr val="lt1"/>
              </a:buClr>
              <a:buSzPct val="100000"/>
              <a:buFont typeface="Roboto"/>
              <a:buNone/>
            </a:pPr>
            <a:r>
              <a:rPr lang="es" sz="1200">
                <a:latin typeface="Roboto"/>
                <a:ea typeface="Roboto"/>
                <a:cs typeface="Roboto"/>
                <a:sym typeface="Roboto"/>
              </a:rPr>
              <a:t>- Algoritmos de Aprendizaje: En el código proporcionado, se utilizan algoritmos como Random Forest, un método que construye múltiples árboles de decisión y los combina para obtener predicciones más precisas y robustas.</a:t>
            </a:r>
            <a:endParaRPr sz="1200">
              <a:latin typeface="Roboto"/>
              <a:ea typeface="Roboto"/>
              <a:cs typeface="Roboto"/>
              <a:sym typeface="Roboto"/>
            </a:endParaRPr>
          </a:p>
          <a:p>
            <a:pPr indent="-228600" lvl="0" marL="457200" rtl="0" algn="just">
              <a:spcBef>
                <a:spcPts val="0"/>
              </a:spcBef>
              <a:spcAft>
                <a:spcPts val="0"/>
              </a:spcAft>
              <a:buClr>
                <a:schemeClr val="lt1"/>
              </a:buClr>
              <a:buSzPct val="100000"/>
              <a:buFont typeface="Roboto"/>
              <a:buNone/>
            </a:pPr>
            <a:r>
              <a:rPr lang="es" sz="1200">
                <a:latin typeface="Roboto"/>
                <a:ea typeface="Roboto"/>
                <a:cs typeface="Roboto"/>
                <a:sym typeface="Roboto"/>
              </a:rPr>
              <a:t>- Entrenamiento del Modelo: El modelo se entrena utilizando datos etiquetados, donde se utilizan características (genes en este caso) para predecir una etiqueta (cáncer o no cáncer). En tu código, se lleva a cabo el entrenamiento del modelo con una división de datos entre entrenamiento y prueba.</a:t>
            </a:r>
            <a:endParaRPr sz="1200">
              <a:latin typeface="Roboto"/>
              <a:ea typeface="Roboto"/>
              <a:cs typeface="Roboto"/>
              <a:sym typeface="Roboto"/>
            </a:endParaRPr>
          </a:p>
          <a:p>
            <a:pPr indent="-228600" lvl="0" marL="457200" rtl="0" algn="just">
              <a:spcBef>
                <a:spcPts val="0"/>
              </a:spcBef>
              <a:spcAft>
                <a:spcPts val="0"/>
              </a:spcAft>
              <a:buClr>
                <a:schemeClr val="lt1"/>
              </a:buClr>
              <a:buSzPct val="100000"/>
              <a:buFont typeface="Roboto"/>
              <a:buNone/>
            </a:pPr>
            <a:r>
              <a:rPr lang="es" sz="1200">
                <a:latin typeface="Roboto"/>
                <a:ea typeface="Roboto"/>
                <a:cs typeface="Roboto"/>
                <a:sym typeface="Roboto"/>
              </a:rPr>
              <a:t>- Evaluación del Rendimiento: Posterior al entrenamiento, se evalúa el rendimiento del modelo utilizando métricas como la matriz de confusión, precisión, recall u otras métricas relevantes. Esto permite comprender la efectividad del modelo en la clasificación de muestras entre las clases definidas.</a:t>
            </a:r>
            <a:endParaRPr sz="1200">
              <a:latin typeface="Roboto"/>
              <a:ea typeface="Roboto"/>
              <a:cs typeface="Roboto"/>
              <a:sym typeface="Roboto"/>
            </a:endParaRPr>
          </a:p>
          <a:p>
            <a:pPr indent="-228600" lvl="0" marL="457200" rtl="0" algn="just">
              <a:spcBef>
                <a:spcPts val="0"/>
              </a:spcBef>
              <a:spcAft>
                <a:spcPts val="0"/>
              </a:spcAft>
              <a:buClr>
                <a:schemeClr val="lt1"/>
              </a:buClr>
              <a:buSzPct val="100000"/>
              <a:buFont typeface="Roboto"/>
              <a:buNone/>
            </a:pPr>
            <a:r>
              <a:rPr lang="es" sz="1200">
                <a:latin typeface="Roboto"/>
                <a:ea typeface="Roboto"/>
                <a:cs typeface="Roboto"/>
                <a:sym typeface="Roboto"/>
              </a:rPr>
              <a:t>Importancia en la Detección de Cáncer: Destaca cómo estos conceptos y técnicas específicas de aprendizaje supervisado se aplican directamente en la detección de cáncer, identificando patrones moleculares y genes relevantes para predecir la presencia de esta enfermedad.</a:t>
            </a:r>
            <a:endParaRPr sz="1200">
              <a:latin typeface="Roboto"/>
              <a:ea typeface="Roboto"/>
              <a:cs typeface="Roboto"/>
              <a:sym typeface="Roboto"/>
            </a:endParaRPr>
          </a:p>
          <a:p>
            <a:pPr indent="0" lvl="0" marL="0" rtl="0" algn="just">
              <a:spcBef>
                <a:spcPts val="15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Pasos tomados en el proceso de implementación</a:t>
            </a:r>
            <a:endParaRPr/>
          </a:p>
        </p:txBody>
      </p:sp>
      <p:sp>
        <p:nvSpPr>
          <p:cNvPr id="161" name="Google Shape;161;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85000" lnSpcReduction="10000"/>
          </a:bodyPr>
          <a:lstStyle/>
          <a:p>
            <a:pPr indent="-228600" lvl="0" marL="457200" rtl="0" algn="l">
              <a:spcBef>
                <a:spcPts val="1500"/>
              </a:spcBef>
              <a:spcAft>
                <a:spcPts val="0"/>
              </a:spcAft>
              <a:buClr>
                <a:schemeClr val="lt1"/>
              </a:buClr>
              <a:buSzPct val="100000"/>
              <a:buFont typeface="Roboto"/>
              <a:buNone/>
            </a:pPr>
            <a:r>
              <a:rPr lang="es" sz="1200">
                <a:latin typeface="Roboto"/>
                <a:ea typeface="Roboto"/>
                <a:cs typeface="Roboto"/>
                <a:sym typeface="Roboto"/>
              </a:rPr>
              <a:t>Instalación de Paquetes:</a:t>
            </a:r>
            <a:endParaRPr sz="1200">
              <a:latin typeface="Roboto"/>
              <a:ea typeface="Roboto"/>
              <a:cs typeface="Roboto"/>
              <a:sym typeface="Roboto"/>
            </a:endParaRPr>
          </a:p>
          <a:p>
            <a:pPr indent="-293369" lvl="1" marL="914400" rtl="0" algn="l">
              <a:spcBef>
                <a:spcPts val="0"/>
              </a:spcBef>
              <a:spcAft>
                <a:spcPts val="0"/>
              </a:spcAft>
              <a:buClr>
                <a:schemeClr val="lt1"/>
              </a:buClr>
              <a:buSzPct val="100000"/>
              <a:buFont typeface="Roboto"/>
              <a:buChar char="●"/>
            </a:pPr>
            <a:r>
              <a:rPr lang="es" sz="1200">
                <a:latin typeface="Roboto"/>
                <a:ea typeface="Roboto"/>
                <a:cs typeface="Roboto"/>
                <a:sym typeface="Roboto"/>
              </a:rPr>
              <a:t>Se inicia el código instalando los paquetes necesarios para el análisis, como </a:t>
            </a:r>
            <a:r>
              <a:rPr lang="es" sz="1050">
                <a:solidFill>
                  <a:srgbClr val="188038"/>
                </a:solidFill>
                <a:latin typeface="Courier New"/>
                <a:ea typeface="Courier New"/>
                <a:cs typeface="Courier New"/>
                <a:sym typeface="Courier New"/>
              </a:rPr>
              <a:t>dplyr</a:t>
            </a:r>
            <a:r>
              <a:rPr lang="es" sz="1200">
                <a:solidFill>
                  <a:srgbClr val="188038"/>
                </a:solidFill>
                <a:latin typeface="Roboto"/>
                <a:ea typeface="Roboto"/>
                <a:cs typeface="Roboto"/>
                <a:sym typeface="Roboto"/>
              </a:rPr>
              <a:t>, </a:t>
            </a:r>
            <a:r>
              <a:rPr lang="es" sz="1050">
                <a:solidFill>
                  <a:srgbClr val="188038"/>
                </a:solidFill>
                <a:latin typeface="Courier New"/>
                <a:ea typeface="Courier New"/>
                <a:cs typeface="Courier New"/>
                <a:sym typeface="Courier New"/>
              </a:rPr>
              <a:t>tidyverse</a:t>
            </a:r>
            <a:r>
              <a:rPr lang="es" sz="1200">
                <a:solidFill>
                  <a:srgbClr val="188038"/>
                </a:solidFill>
                <a:latin typeface="Roboto"/>
                <a:ea typeface="Roboto"/>
                <a:cs typeface="Roboto"/>
                <a:sym typeface="Roboto"/>
              </a:rPr>
              <a:t>, </a:t>
            </a:r>
            <a:r>
              <a:rPr lang="es" sz="1050">
                <a:solidFill>
                  <a:srgbClr val="188038"/>
                </a:solidFill>
                <a:latin typeface="Courier New"/>
                <a:ea typeface="Courier New"/>
                <a:cs typeface="Courier New"/>
                <a:sym typeface="Courier New"/>
              </a:rPr>
              <a:t>DynamicCancerDriverKM</a:t>
            </a:r>
            <a:r>
              <a:rPr lang="es" sz="1200">
                <a:solidFill>
                  <a:srgbClr val="188038"/>
                </a:solidFill>
                <a:latin typeface="Roboto"/>
                <a:ea typeface="Roboto"/>
                <a:cs typeface="Roboto"/>
                <a:sym typeface="Roboto"/>
              </a:rPr>
              <a:t>, </a:t>
            </a:r>
            <a:r>
              <a:rPr lang="es" sz="1050">
                <a:solidFill>
                  <a:srgbClr val="188038"/>
                </a:solidFill>
                <a:latin typeface="Courier New"/>
                <a:ea typeface="Courier New"/>
                <a:cs typeface="Courier New"/>
                <a:sym typeface="Courier New"/>
              </a:rPr>
              <a:t>randomForest</a:t>
            </a:r>
            <a:r>
              <a:rPr lang="es" sz="1200">
                <a:latin typeface="Roboto"/>
                <a:ea typeface="Roboto"/>
                <a:cs typeface="Roboto"/>
                <a:sym typeface="Roboto"/>
              </a:rPr>
              <a:t>, entre otros.</a:t>
            </a:r>
            <a:endParaRPr sz="1200">
              <a:latin typeface="Roboto"/>
              <a:ea typeface="Roboto"/>
              <a:cs typeface="Roboto"/>
              <a:sym typeface="Roboto"/>
            </a:endParaRPr>
          </a:p>
          <a:p>
            <a:pPr indent="-293369" lvl="1" marL="914400" rtl="0" algn="l">
              <a:spcBef>
                <a:spcPts val="0"/>
              </a:spcBef>
              <a:spcAft>
                <a:spcPts val="0"/>
              </a:spcAft>
              <a:buClr>
                <a:schemeClr val="lt1"/>
              </a:buClr>
              <a:buSzPct val="100000"/>
              <a:buFont typeface="Roboto"/>
              <a:buChar char="●"/>
            </a:pPr>
            <a:r>
              <a:rPr lang="es" sz="1200">
                <a:latin typeface="Roboto"/>
                <a:ea typeface="Roboto"/>
                <a:cs typeface="Roboto"/>
                <a:sym typeface="Roboto"/>
              </a:rPr>
              <a:t>Se verifica si los paquetes ya están instalados antes de proceder, evitando errores de falta de paquetes.</a:t>
            </a:r>
            <a:endParaRPr sz="1200">
              <a:latin typeface="Roboto"/>
              <a:ea typeface="Roboto"/>
              <a:cs typeface="Roboto"/>
              <a:sym typeface="Roboto"/>
            </a:endParaRPr>
          </a:p>
          <a:p>
            <a:pPr indent="-228600" lvl="0" marL="457200" rtl="0" algn="l">
              <a:spcBef>
                <a:spcPts val="0"/>
              </a:spcBef>
              <a:spcAft>
                <a:spcPts val="0"/>
              </a:spcAft>
              <a:buClr>
                <a:schemeClr val="lt1"/>
              </a:buClr>
              <a:buSzPct val="100000"/>
              <a:buFont typeface="Roboto"/>
              <a:buNone/>
            </a:pPr>
            <a:r>
              <a:rPr lang="es" sz="1200">
                <a:latin typeface="Roboto"/>
                <a:ea typeface="Roboto"/>
                <a:cs typeface="Roboto"/>
                <a:sym typeface="Roboto"/>
              </a:rPr>
              <a:t>Fusión de Datos:</a:t>
            </a:r>
            <a:endParaRPr sz="1200">
              <a:latin typeface="Roboto"/>
              <a:ea typeface="Roboto"/>
              <a:cs typeface="Roboto"/>
              <a:sym typeface="Roboto"/>
            </a:endParaRPr>
          </a:p>
          <a:p>
            <a:pPr indent="-293369" lvl="1" marL="914400" rtl="0" algn="l">
              <a:spcBef>
                <a:spcPts val="0"/>
              </a:spcBef>
              <a:spcAft>
                <a:spcPts val="0"/>
              </a:spcAft>
              <a:buClr>
                <a:schemeClr val="lt1"/>
              </a:buClr>
              <a:buSzPct val="100000"/>
              <a:buFont typeface="Roboto"/>
              <a:buChar char="●"/>
            </a:pPr>
            <a:r>
              <a:rPr lang="es" sz="1200">
                <a:latin typeface="Roboto"/>
                <a:ea typeface="Roboto"/>
                <a:cs typeface="Roboto"/>
                <a:sym typeface="Roboto"/>
              </a:rPr>
              <a:t>Se combina información de distintas fuentes de datos relacionadas con el cáncer (por ejemplo, </a:t>
            </a:r>
            <a:r>
              <a:rPr lang="es" sz="1050">
                <a:solidFill>
                  <a:srgbClr val="188038"/>
                </a:solidFill>
                <a:latin typeface="Courier New"/>
                <a:ea typeface="Courier New"/>
                <a:cs typeface="Courier New"/>
                <a:sym typeface="Courier New"/>
              </a:rPr>
              <a:t>BRCA normal</a:t>
            </a:r>
            <a:r>
              <a:rPr lang="es" sz="1200">
                <a:solidFill>
                  <a:srgbClr val="188038"/>
                </a:solidFill>
                <a:latin typeface="Roboto"/>
                <a:ea typeface="Roboto"/>
                <a:cs typeface="Roboto"/>
                <a:sym typeface="Roboto"/>
              </a:rPr>
              <a:t> y </a:t>
            </a:r>
            <a:r>
              <a:rPr lang="es" sz="1050">
                <a:solidFill>
                  <a:srgbClr val="188038"/>
                </a:solidFill>
                <a:latin typeface="Courier New"/>
                <a:ea typeface="Courier New"/>
                <a:cs typeface="Courier New"/>
                <a:sym typeface="Courier New"/>
              </a:rPr>
              <a:t>BRCA PT</a:t>
            </a:r>
            <a:r>
              <a:rPr lang="es" sz="1200">
                <a:latin typeface="Roboto"/>
                <a:ea typeface="Roboto"/>
                <a:cs typeface="Roboto"/>
                <a:sym typeface="Roboto"/>
              </a:rPr>
              <a:t>) en una sola matriz (</a:t>
            </a:r>
            <a:r>
              <a:rPr lang="es" sz="1050">
                <a:solidFill>
                  <a:srgbClr val="188038"/>
                </a:solidFill>
                <a:latin typeface="Courier New"/>
                <a:ea typeface="Courier New"/>
                <a:cs typeface="Courier New"/>
                <a:sym typeface="Courier New"/>
              </a:rPr>
              <a:t>combined data</a:t>
            </a:r>
            <a:r>
              <a:rPr lang="es" sz="1200">
                <a:latin typeface="Roboto"/>
                <a:ea typeface="Roboto"/>
                <a:cs typeface="Roboto"/>
                <a:sym typeface="Roboto"/>
              </a:rPr>
              <a:t>).</a:t>
            </a:r>
            <a:endParaRPr sz="1200">
              <a:latin typeface="Roboto"/>
              <a:ea typeface="Roboto"/>
              <a:cs typeface="Roboto"/>
              <a:sym typeface="Roboto"/>
            </a:endParaRPr>
          </a:p>
          <a:p>
            <a:pPr indent="-293369" lvl="1" marL="914400" rtl="0" algn="l">
              <a:spcBef>
                <a:spcPts val="0"/>
              </a:spcBef>
              <a:spcAft>
                <a:spcPts val="0"/>
              </a:spcAft>
              <a:buClr>
                <a:schemeClr val="lt1"/>
              </a:buClr>
              <a:buSzPct val="100000"/>
              <a:buFont typeface="Roboto"/>
              <a:buChar char="●"/>
            </a:pPr>
            <a:r>
              <a:rPr lang="es" sz="1200">
                <a:latin typeface="Roboto"/>
                <a:ea typeface="Roboto"/>
                <a:cs typeface="Roboto"/>
                <a:sym typeface="Roboto"/>
              </a:rPr>
              <a:t>Se identifica un potencial error: si el número de columnas de ambos conjuntos de datos no coincide, se presenta un mensaje de error.</a:t>
            </a:r>
            <a:endParaRPr sz="1200">
              <a:latin typeface="Roboto"/>
              <a:ea typeface="Roboto"/>
              <a:cs typeface="Roboto"/>
              <a:sym typeface="Roboto"/>
            </a:endParaRPr>
          </a:p>
          <a:p>
            <a:pPr indent="-228600" lvl="0" marL="457200" rtl="0" algn="l">
              <a:spcBef>
                <a:spcPts val="0"/>
              </a:spcBef>
              <a:spcAft>
                <a:spcPts val="0"/>
              </a:spcAft>
              <a:buClr>
                <a:schemeClr val="lt1"/>
              </a:buClr>
              <a:buSzPct val="100000"/>
              <a:buFont typeface="Roboto"/>
              <a:buNone/>
            </a:pPr>
            <a:r>
              <a:rPr lang="es" sz="1200">
                <a:latin typeface="Roboto"/>
                <a:ea typeface="Roboto"/>
                <a:cs typeface="Roboto"/>
                <a:sym typeface="Roboto"/>
              </a:rPr>
              <a:t>Preprocesamiento de Datos:</a:t>
            </a:r>
            <a:endParaRPr sz="1200">
              <a:latin typeface="Roboto"/>
              <a:ea typeface="Roboto"/>
              <a:cs typeface="Roboto"/>
              <a:sym typeface="Roboto"/>
            </a:endParaRPr>
          </a:p>
          <a:p>
            <a:pPr indent="-293369" lvl="1" marL="914400" rtl="0" algn="l">
              <a:spcBef>
                <a:spcPts val="0"/>
              </a:spcBef>
              <a:spcAft>
                <a:spcPts val="0"/>
              </a:spcAft>
              <a:buClr>
                <a:schemeClr val="lt1"/>
              </a:buClr>
              <a:buSzPct val="100000"/>
              <a:buFont typeface="Roboto"/>
              <a:buChar char="●"/>
            </a:pPr>
            <a:r>
              <a:rPr lang="es" sz="1200">
                <a:latin typeface="Roboto"/>
                <a:ea typeface="Roboto"/>
                <a:cs typeface="Roboto"/>
                <a:sym typeface="Roboto"/>
              </a:rPr>
              <a:t>Se realizan operaciones de preprocesamiento, como la limpieza de datos para eliminar valores nulos o atípicos, y la normalización de características.</a:t>
            </a:r>
            <a:endParaRPr sz="1200">
              <a:latin typeface="Roboto"/>
              <a:ea typeface="Roboto"/>
              <a:cs typeface="Roboto"/>
              <a:sym typeface="Roboto"/>
            </a:endParaRPr>
          </a:p>
          <a:p>
            <a:pPr indent="-293369" lvl="1" marL="914400" rtl="0" algn="l">
              <a:spcBef>
                <a:spcPts val="0"/>
              </a:spcBef>
              <a:spcAft>
                <a:spcPts val="0"/>
              </a:spcAft>
              <a:buClr>
                <a:schemeClr val="lt1"/>
              </a:buClr>
              <a:buSzPct val="100000"/>
              <a:buFont typeface="Roboto"/>
              <a:buChar char="●"/>
            </a:pPr>
            <a:r>
              <a:rPr lang="es" sz="1200">
                <a:latin typeface="Roboto"/>
                <a:ea typeface="Roboto"/>
                <a:cs typeface="Roboto"/>
                <a:sym typeface="Roboto"/>
              </a:rPr>
              <a:t>Se calculan umbrales y se identifican genes por debajo de ciertos criterios (por ejemplo, aquellos que no cumplen con un porcentaje mínimo de apariciones).</a:t>
            </a:r>
            <a:endParaRPr sz="1200">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idx="1" type="body"/>
          </p:nvPr>
        </p:nvSpPr>
        <p:spPr>
          <a:xfrm>
            <a:off x="1068375" y="564725"/>
            <a:ext cx="7585500" cy="3105900"/>
          </a:xfrm>
          <a:prstGeom prst="rect">
            <a:avLst/>
          </a:prstGeom>
        </p:spPr>
        <p:txBody>
          <a:bodyPr anchorCtr="0" anchor="t" bIns="91425" lIns="91425" spcFirstLastPara="1" rIns="91425" wrap="square" tIns="91425">
            <a:normAutofit lnSpcReduction="20000"/>
          </a:bodyPr>
          <a:lstStyle/>
          <a:p>
            <a:pPr indent="-228600" lvl="0" marL="457200" rtl="0" algn="l">
              <a:spcBef>
                <a:spcPts val="1500"/>
              </a:spcBef>
              <a:spcAft>
                <a:spcPts val="0"/>
              </a:spcAft>
              <a:buClr>
                <a:schemeClr val="lt1"/>
              </a:buClr>
              <a:buSzPts val="1200"/>
              <a:buFont typeface="Roboto"/>
              <a:buNone/>
            </a:pPr>
            <a:r>
              <a:rPr lang="es" sz="1200">
                <a:latin typeface="Roboto"/>
                <a:ea typeface="Roboto"/>
                <a:cs typeface="Roboto"/>
                <a:sym typeface="Roboto"/>
              </a:rPr>
              <a:t>Selección de Genes Relevantes:</a:t>
            </a:r>
            <a:endParaRPr sz="1200">
              <a:latin typeface="Roboto"/>
              <a:ea typeface="Roboto"/>
              <a:cs typeface="Roboto"/>
              <a:sym typeface="Roboto"/>
            </a:endParaRPr>
          </a:p>
          <a:p>
            <a:pPr indent="-304800" lvl="1" marL="914400" rtl="0" algn="l">
              <a:spcBef>
                <a:spcPts val="0"/>
              </a:spcBef>
              <a:spcAft>
                <a:spcPts val="0"/>
              </a:spcAft>
              <a:buClr>
                <a:schemeClr val="lt1"/>
              </a:buClr>
              <a:buSzPts val="1200"/>
              <a:buFont typeface="Roboto"/>
              <a:buChar char="●"/>
            </a:pPr>
            <a:r>
              <a:rPr lang="es" sz="1200">
                <a:latin typeface="Roboto"/>
                <a:ea typeface="Roboto"/>
                <a:cs typeface="Roboto"/>
                <a:sym typeface="Roboto"/>
              </a:rPr>
              <a:t>Se seleccionan los 100 genes más relevantes para el análisis a partir de una red de interacciones proteína-proteína (PPI).</a:t>
            </a:r>
            <a:endParaRPr sz="1200">
              <a:latin typeface="Roboto"/>
              <a:ea typeface="Roboto"/>
              <a:cs typeface="Roboto"/>
              <a:sym typeface="Roboto"/>
            </a:endParaRPr>
          </a:p>
          <a:p>
            <a:pPr indent="-304800" lvl="1" marL="914400" rtl="0" algn="l">
              <a:spcBef>
                <a:spcPts val="0"/>
              </a:spcBef>
              <a:spcAft>
                <a:spcPts val="0"/>
              </a:spcAft>
              <a:buClr>
                <a:schemeClr val="lt1"/>
              </a:buClr>
              <a:buSzPts val="1200"/>
              <a:buFont typeface="Roboto"/>
              <a:buChar char="●"/>
            </a:pPr>
            <a:r>
              <a:rPr lang="es" sz="1200">
                <a:latin typeface="Roboto"/>
                <a:ea typeface="Roboto"/>
                <a:cs typeface="Roboto"/>
                <a:sym typeface="Roboto"/>
              </a:rPr>
              <a:t>Se filtran los datos para incluir solo estos genes junto con la variable 'sample_type'.</a:t>
            </a:r>
            <a:endParaRPr sz="1200">
              <a:latin typeface="Roboto"/>
              <a:ea typeface="Roboto"/>
              <a:cs typeface="Roboto"/>
              <a:sym typeface="Roboto"/>
            </a:endParaRPr>
          </a:p>
          <a:p>
            <a:pPr indent="-228600" lvl="0" marL="457200" rtl="0" algn="l">
              <a:spcBef>
                <a:spcPts val="0"/>
              </a:spcBef>
              <a:spcAft>
                <a:spcPts val="0"/>
              </a:spcAft>
              <a:buClr>
                <a:schemeClr val="lt1"/>
              </a:buClr>
              <a:buSzPts val="1200"/>
              <a:buFont typeface="Roboto"/>
              <a:buNone/>
            </a:pPr>
            <a:r>
              <a:rPr lang="es" sz="1200">
                <a:latin typeface="Roboto"/>
                <a:ea typeface="Roboto"/>
                <a:cs typeface="Roboto"/>
                <a:sym typeface="Roboto"/>
              </a:rPr>
              <a:t>Entrenamiento y Evaluación del Modelo:</a:t>
            </a:r>
            <a:endParaRPr sz="1200">
              <a:latin typeface="Roboto"/>
              <a:ea typeface="Roboto"/>
              <a:cs typeface="Roboto"/>
              <a:sym typeface="Roboto"/>
            </a:endParaRPr>
          </a:p>
          <a:p>
            <a:pPr indent="-304800" lvl="1" marL="914400" rtl="0" algn="l">
              <a:spcBef>
                <a:spcPts val="0"/>
              </a:spcBef>
              <a:spcAft>
                <a:spcPts val="0"/>
              </a:spcAft>
              <a:buClr>
                <a:schemeClr val="lt1"/>
              </a:buClr>
              <a:buSzPts val="1200"/>
              <a:buFont typeface="Roboto"/>
              <a:buChar char="●"/>
            </a:pPr>
            <a:r>
              <a:rPr lang="es" sz="1200">
                <a:latin typeface="Roboto"/>
                <a:ea typeface="Roboto"/>
                <a:cs typeface="Roboto"/>
                <a:sym typeface="Roboto"/>
              </a:rPr>
              <a:t>Se divide el conjunto de datos en entrenamiento y prueba.</a:t>
            </a:r>
            <a:endParaRPr sz="1200">
              <a:latin typeface="Roboto"/>
              <a:ea typeface="Roboto"/>
              <a:cs typeface="Roboto"/>
              <a:sym typeface="Roboto"/>
            </a:endParaRPr>
          </a:p>
          <a:p>
            <a:pPr indent="-304800" lvl="1" marL="914400" rtl="0" algn="l">
              <a:spcBef>
                <a:spcPts val="0"/>
              </a:spcBef>
              <a:spcAft>
                <a:spcPts val="0"/>
              </a:spcAft>
              <a:buClr>
                <a:schemeClr val="lt1"/>
              </a:buClr>
              <a:buSzPts val="1200"/>
              <a:buFont typeface="Roboto"/>
              <a:buChar char="●"/>
            </a:pPr>
            <a:r>
              <a:rPr lang="es" sz="1200">
                <a:latin typeface="Roboto"/>
                <a:ea typeface="Roboto"/>
                <a:cs typeface="Roboto"/>
                <a:sym typeface="Roboto"/>
              </a:rPr>
              <a:t>Se entrena un modelo de aprendizaje automático (Random Forest) utilizando estos genes como predictores para distinguir entre muestras normales y cancerosas.</a:t>
            </a:r>
            <a:endParaRPr sz="1200">
              <a:latin typeface="Roboto"/>
              <a:ea typeface="Roboto"/>
              <a:cs typeface="Roboto"/>
              <a:sym typeface="Roboto"/>
            </a:endParaRPr>
          </a:p>
          <a:p>
            <a:pPr indent="-304800" lvl="1" marL="914400" rtl="0" algn="l">
              <a:spcBef>
                <a:spcPts val="0"/>
              </a:spcBef>
              <a:spcAft>
                <a:spcPts val="0"/>
              </a:spcAft>
              <a:buClr>
                <a:schemeClr val="lt1"/>
              </a:buClr>
              <a:buSzPts val="1200"/>
              <a:buFont typeface="Roboto"/>
              <a:buChar char="●"/>
            </a:pPr>
            <a:r>
              <a:rPr lang="es" sz="1200">
                <a:latin typeface="Roboto"/>
                <a:ea typeface="Roboto"/>
                <a:cs typeface="Roboto"/>
                <a:sym typeface="Roboto"/>
              </a:rPr>
              <a:t>Se generan predicciones en el conjunto de prueba y se evalúa el rendimiento del modelo con métricas como la matriz de confusión, precisión y recall.</a:t>
            </a:r>
            <a:endParaRPr sz="1200">
              <a:latin typeface="Roboto"/>
              <a:ea typeface="Roboto"/>
              <a:cs typeface="Roboto"/>
              <a:sym typeface="Roboto"/>
            </a:endParaRPr>
          </a:p>
          <a:p>
            <a:pPr indent="-228600" lvl="0" marL="457200" rtl="0" algn="l">
              <a:spcBef>
                <a:spcPts val="0"/>
              </a:spcBef>
              <a:spcAft>
                <a:spcPts val="0"/>
              </a:spcAft>
              <a:buClr>
                <a:schemeClr val="lt1"/>
              </a:buClr>
              <a:buSzPts val="1200"/>
              <a:buFont typeface="Roboto"/>
              <a:buNone/>
            </a:pPr>
            <a:r>
              <a:rPr lang="es" sz="1200">
                <a:latin typeface="Roboto"/>
                <a:ea typeface="Roboto"/>
                <a:cs typeface="Roboto"/>
                <a:sym typeface="Roboto"/>
              </a:rPr>
              <a:t>Manejo de Errores y Limitaciones:</a:t>
            </a:r>
            <a:endParaRPr sz="1200">
              <a:latin typeface="Roboto"/>
              <a:ea typeface="Roboto"/>
              <a:cs typeface="Roboto"/>
              <a:sym typeface="Roboto"/>
            </a:endParaRPr>
          </a:p>
          <a:p>
            <a:pPr indent="-304800" lvl="1" marL="914400" rtl="0" algn="l">
              <a:spcBef>
                <a:spcPts val="0"/>
              </a:spcBef>
              <a:spcAft>
                <a:spcPts val="0"/>
              </a:spcAft>
              <a:buClr>
                <a:schemeClr val="lt1"/>
              </a:buClr>
              <a:buSzPts val="1200"/>
              <a:buFont typeface="Roboto"/>
              <a:buChar char="●"/>
            </a:pPr>
            <a:r>
              <a:rPr lang="es" sz="1200">
                <a:latin typeface="Roboto"/>
                <a:ea typeface="Roboto"/>
                <a:cs typeface="Roboto"/>
                <a:sym typeface="Roboto"/>
              </a:rPr>
              <a:t>Se describe la posibilidad de errores durante la ejecución, como problemas con el espacio o requisitos del sistema, que podrían afectar el proceso de análisis.</a:t>
            </a:r>
            <a:endParaRPr sz="1200">
              <a:latin typeface="Roboto"/>
              <a:ea typeface="Roboto"/>
              <a:cs typeface="Roboto"/>
              <a:sym typeface="Roboto"/>
            </a:endParaRPr>
          </a:p>
          <a:p>
            <a:pPr indent="-304800" lvl="1" marL="914400" rtl="0" algn="l">
              <a:spcBef>
                <a:spcPts val="0"/>
              </a:spcBef>
              <a:spcAft>
                <a:spcPts val="0"/>
              </a:spcAft>
              <a:buClr>
                <a:schemeClr val="lt1"/>
              </a:buClr>
              <a:buSzPts val="1200"/>
              <a:buFont typeface="Roboto"/>
              <a:buChar char="●"/>
            </a:pPr>
            <a:r>
              <a:rPr lang="es" sz="1200">
                <a:latin typeface="Roboto"/>
                <a:ea typeface="Roboto"/>
                <a:cs typeface="Roboto"/>
                <a:sym typeface="Roboto"/>
              </a:rPr>
              <a:t>Se plantea la necesidad de mejorar el código para evitar problemas similares en el futuro.</a:t>
            </a:r>
            <a:endParaRPr sz="1200">
              <a:latin typeface="Roboto"/>
              <a:ea typeface="Roboto"/>
              <a:cs typeface="Roboto"/>
              <a:sym typeface="Roboto"/>
            </a:endParaRPr>
          </a:p>
          <a:p>
            <a:pPr indent="0" lvl="0" marL="0" rtl="0" algn="l">
              <a:spcBef>
                <a:spcPts val="1500"/>
              </a:spcBef>
              <a:spcAft>
                <a:spcPts val="1200"/>
              </a:spcAft>
              <a:buNone/>
            </a:pPr>
            <a:r>
              <a:t/>
            </a:r>
            <a:endParaRPr/>
          </a:p>
        </p:txBody>
      </p:sp>
      <p:pic>
        <p:nvPicPr>
          <p:cNvPr id="167" name="Google Shape;167;p18"/>
          <p:cNvPicPr preferRelativeResize="0"/>
          <p:nvPr/>
        </p:nvPicPr>
        <p:blipFill>
          <a:blip r:embed="rId3">
            <a:alphaModFix/>
          </a:blip>
          <a:stretch>
            <a:fillRect/>
          </a:stretch>
        </p:blipFill>
        <p:spPr>
          <a:xfrm>
            <a:off x="3201588" y="3332175"/>
            <a:ext cx="3076575" cy="1485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Resultados:</a:t>
            </a:r>
            <a:endParaRPr/>
          </a:p>
        </p:txBody>
      </p:sp>
      <p:sp>
        <p:nvSpPr>
          <p:cNvPr id="173" name="Google Shape;173;p19"/>
          <p:cNvSpPr txBox="1"/>
          <p:nvPr>
            <p:ph idx="1" type="body"/>
          </p:nvPr>
        </p:nvSpPr>
        <p:spPr>
          <a:xfrm>
            <a:off x="1297500" y="1567550"/>
            <a:ext cx="6885600" cy="10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s"/>
              <a:t>Dentro de lo que se realizó, se obtuvo resultados sobre el correcto manejo de la instalación de los paquetes y de la información hallada. En el código se logró visualizar la combinación de los data, el cual al no tener el mismo </a:t>
            </a:r>
            <a:r>
              <a:rPr lang="es"/>
              <a:t>número</a:t>
            </a:r>
            <a:r>
              <a:rPr lang="es"/>
              <a:t> de filas y columnas se tuvo que hacer un arreglo en donde pudiese entrar toda información relevante. </a:t>
            </a:r>
            <a:endParaRPr/>
          </a:p>
        </p:txBody>
      </p:sp>
      <p:sp>
        <p:nvSpPr>
          <p:cNvPr id="174" name="Google Shape;174;p19"/>
          <p:cNvSpPr txBox="1"/>
          <p:nvPr/>
        </p:nvSpPr>
        <p:spPr>
          <a:xfrm>
            <a:off x="1320225" y="2770175"/>
            <a:ext cx="6891000" cy="7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300">
                <a:solidFill>
                  <a:schemeClr val="lt1"/>
                </a:solidFill>
                <a:latin typeface="Lato"/>
                <a:ea typeface="Lato"/>
                <a:cs typeface="Lato"/>
                <a:sym typeface="Lato"/>
              </a:rPr>
              <a:t>En la información </a:t>
            </a:r>
            <a:r>
              <a:rPr lang="es" sz="1300">
                <a:solidFill>
                  <a:schemeClr val="lt1"/>
                </a:solidFill>
                <a:latin typeface="Lato"/>
                <a:ea typeface="Lato"/>
                <a:cs typeface="Lato"/>
                <a:sym typeface="Lato"/>
              </a:rPr>
              <a:t>también</a:t>
            </a:r>
            <a:r>
              <a:rPr lang="es" sz="1300">
                <a:solidFill>
                  <a:schemeClr val="lt1"/>
                </a:solidFill>
                <a:latin typeface="Lato"/>
                <a:ea typeface="Lato"/>
                <a:cs typeface="Lato"/>
                <a:sym typeface="Lato"/>
              </a:rPr>
              <a:t> logramos hallar una matriz de confusión, donde se tenia las clases normales y cancerosa, con una métrica de precisión y de recall. </a:t>
            </a:r>
            <a:endParaRPr sz="1300">
              <a:solidFill>
                <a:schemeClr val="lt1"/>
              </a:solidFill>
              <a:latin typeface="Lato"/>
              <a:ea typeface="Lato"/>
              <a:cs typeface="Lato"/>
              <a:sym typeface="Lato"/>
            </a:endParaRPr>
          </a:p>
        </p:txBody>
      </p:sp>
      <p:pic>
        <p:nvPicPr>
          <p:cNvPr id="175" name="Google Shape;175;p19"/>
          <p:cNvPicPr preferRelativeResize="0"/>
          <p:nvPr/>
        </p:nvPicPr>
        <p:blipFill>
          <a:blip r:embed="rId3">
            <a:alphaModFix/>
          </a:blip>
          <a:stretch>
            <a:fillRect/>
          </a:stretch>
        </p:blipFill>
        <p:spPr>
          <a:xfrm>
            <a:off x="3233375" y="3502775"/>
            <a:ext cx="2533650" cy="1200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idx="1" type="body"/>
          </p:nvPr>
        </p:nvSpPr>
        <p:spPr>
          <a:xfrm>
            <a:off x="1257375" y="40897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Se logró obtener los 100 tipos de genes, el cual se extrajo los 100 genes con los grados de conexión </a:t>
            </a:r>
            <a:r>
              <a:rPr lang="es"/>
              <a:t>más</a:t>
            </a:r>
            <a:r>
              <a:rPr lang="es"/>
              <a:t> altos. filtrando el </a:t>
            </a:r>
            <a:r>
              <a:rPr lang="es"/>
              <a:t>data frame</a:t>
            </a:r>
            <a:r>
              <a:rPr lang="es"/>
              <a:t> para incluir los genes y la variable creada de sample  type.</a:t>
            </a:r>
            <a:endParaRPr/>
          </a:p>
        </p:txBody>
      </p:sp>
      <p:pic>
        <p:nvPicPr>
          <p:cNvPr id="181" name="Google Shape;181;p20"/>
          <p:cNvPicPr preferRelativeResize="0"/>
          <p:nvPr/>
        </p:nvPicPr>
        <p:blipFill rotWithShape="1">
          <a:blip r:embed="rId3">
            <a:alphaModFix/>
          </a:blip>
          <a:srcRect b="-4944" l="-881" r="-456" t="-2779"/>
          <a:stretch/>
        </p:blipFill>
        <p:spPr>
          <a:xfrm>
            <a:off x="511300" y="1610200"/>
            <a:ext cx="8359376" cy="1331625"/>
          </a:xfrm>
          <a:prstGeom prst="rect">
            <a:avLst/>
          </a:prstGeom>
          <a:noFill/>
          <a:ln>
            <a:noFill/>
          </a:ln>
        </p:spPr>
      </p:pic>
      <p:sp>
        <p:nvSpPr>
          <p:cNvPr id="182" name="Google Shape;182;p20"/>
          <p:cNvSpPr txBox="1"/>
          <p:nvPr/>
        </p:nvSpPr>
        <p:spPr>
          <a:xfrm>
            <a:off x="732225" y="3439475"/>
            <a:ext cx="8089200" cy="91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300">
                <a:solidFill>
                  <a:schemeClr val="lt1"/>
                </a:solidFill>
                <a:latin typeface="Lato"/>
                <a:ea typeface="Lato"/>
                <a:cs typeface="Lato"/>
                <a:sym typeface="Lato"/>
              </a:rPr>
              <a:t>Se implementó en el </a:t>
            </a:r>
            <a:r>
              <a:rPr lang="es" sz="1300">
                <a:solidFill>
                  <a:schemeClr val="lt1"/>
                </a:solidFill>
                <a:latin typeface="Lato"/>
                <a:ea typeface="Lato"/>
                <a:cs typeface="Lato"/>
                <a:sym typeface="Lato"/>
              </a:rPr>
              <a:t>código</a:t>
            </a:r>
            <a:r>
              <a:rPr lang="es" sz="1300">
                <a:solidFill>
                  <a:schemeClr val="lt1"/>
                </a:solidFill>
                <a:latin typeface="Lato"/>
                <a:ea typeface="Lato"/>
                <a:cs typeface="Lato"/>
                <a:sym typeface="Lato"/>
              </a:rPr>
              <a:t> el dividir el conjunto de entrenamiento y de prueba, para asi entrenar el modelo de aprendizaje automático, para poder realizar la predicción en el </a:t>
            </a:r>
            <a:r>
              <a:rPr lang="es" sz="1300">
                <a:solidFill>
                  <a:schemeClr val="lt1"/>
                </a:solidFill>
                <a:latin typeface="Lato"/>
                <a:ea typeface="Lato"/>
                <a:cs typeface="Lato"/>
                <a:sym typeface="Lato"/>
              </a:rPr>
              <a:t>conjunto</a:t>
            </a:r>
            <a:r>
              <a:rPr lang="es" sz="1300">
                <a:solidFill>
                  <a:schemeClr val="lt1"/>
                </a:solidFill>
                <a:latin typeface="Lato"/>
                <a:ea typeface="Lato"/>
                <a:cs typeface="Lato"/>
                <a:sym typeface="Lato"/>
              </a:rPr>
              <a:t> de prueba y evaluar el rendimiento del modelo. Teniendo eso se calcula la </a:t>
            </a:r>
            <a:r>
              <a:rPr lang="es" sz="1300">
                <a:solidFill>
                  <a:schemeClr val="lt1"/>
                </a:solidFill>
                <a:latin typeface="Lato"/>
                <a:ea typeface="Lato"/>
                <a:cs typeface="Lato"/>
                <a:sym typeface="Lato"/>
              </a:rPr>
              <a:t>métrica</a:t>
            </a:r>
            <a:r>
              <a:rPr lang="es" sz="1300">
                <a:solidFill>
                  <a:schemeClr val="lt1"/>
                </a:solidFill>
                <a:latin typeface="Lato"/>
                <a:ea typeface="Lato"/>
                <a:cs typeface="Lato"/>
                <a:sym typeface="Lato"/>
              </a:rPr>
              <a:t> de evaluación del cual tomamos el método de recall, generando la resolución del problema para la detección </a:t>
            </a:r>
            <a:r>
              <a:rPr lang="es" sz="1300">
                <a:solidFill>
                  <a:schemeClr val="lt1"/>
                </a:solidFill>
                <a:latin typeface="Lato"/>
                <a:ea typeface="Lato"/>
                <a:cs typeface="Lato"/>
                <a:sym typeface="Lato"/>
              </a:rPr>
              <a:t>idónea</a:t>
            </a:r>
            <a:r>
              <a:rPr lang="es" sz="1300">
                <a:solidFill>
                  <a:schemeClr val="lt1"/>
                </a:solidFill>
                <a:latin typeface="Lato"/>
                <a:ea typeface="Lato"/>
                <a:cs typeface="Lato"/>
                <a:sym typeface="Lato"/>
              </a:rPr>
              <a:t> de la enfermedad.</a:t>
            </a:r>
            <a:endParaRPr sz="13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idx="1" type="body"/>
          </p:nvPr>
        </p:nvSpPr>
        <p:spPr>
          <a:xfrm>
            <a:off x="1015125" y="506800"/>
            <a:ext cx="4227600" cy="29043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440"/>
              <a:buNone/>
            </a:pPr>
            <a:r>
              <a:rPr lang="es" sz="920"/>
              <a:t>Bajo este código: </a:t>
            </a:r>
            <a:endParaRPr sz="920"/>
          </a:p>
          <a:p>
            <a:pPr indent="0" lvl="0" marL="0" rtl="0" algn="l">
              <a:lnSpc>
                <a:spcPct val="105000"/>
              </a:lnSpc>
              <a:spcBef>
                <a:spcPts val="1200"/>
              </a:spcBef>
              <a:spcAft>
                <a:spcPts val="0"/>
              </a:spcAft>
              <a:buSzPts val="440"/>
              <a:buNone/>
            </a:pPr>
            <a:r>
              <a:rPr lang="es" sz="920"/>
              <a:t>data &lt;- data.frame(Clase = rep(clases, 2),</a:t>
            </a:r>
            <a:endParaRPr sz="920"/>
          </a:p>
          <a:p>
            <a:pPr indent="0" lvl="0" marL="0" rtl="0" algn="l">
              <a:lnSpc>
                <a:spcPct val="105000"/>
              </a:lnSpc>
              <a:spcBef>
                <a:spcPts val="1200"/>
              </a:spcBef>
              <a:spcAft>
                <a:spcPts val="0"/>
              </a:spcAft>
              <a:buSzPts val="440"/>
              <a:buNone/>
            </a:pPr>
            <a:r>
              <a:rPr lang="es" sz="920"/>
              <a:t>                   Metrica = c(rep("Precision", length(clases)), rep("Recall", length(clases))),</a:t>
            </a:r>
            <a:endParaRPr sz="920"/>
          </a:p>
          <a:p>
            <a:pPr indent="0" lvl="0" marL="0" rtl="0" algn="l">
              <a:lnSpc>
                <a:spcPct val="105000"/>
              </a:lnSpc>
              <a:spcBef>
                <a:spcPts val="1200"/>
              </a:spcBef>
              <a:spcAft>
                <a:spcPts val="0"/>
              </a:spcAft>
              <a:buSzPts val="440"/>
              <a:buNone/>
            </a:pPr>
            <a:r>
              <a:rPr lang="es" sz="920"/>
              <a:t>                   Valor = c(precision, recall))</a:t>
            </a:r>
            <a:endParaRPr sz="920"/>
          </a:p>
          <a:p>
            <a:pPr indent="0" lvl="0" marL="0" rtl="0" algn="l">
              <a:lnSpc>
                <a:spcPct val="105000"/>
              </a:lnSpc>
              <a:spcBef>
                <a:spcPts val="1200"/>
              </a:spcBef>
              <a:spcAft>
                <a:spcPts val="0"/>
              </a:spcAft>
              <a:buSzPts val="440"/>
              <a:buNone/>
            </a:pPr>
            <a:r>
              <a:t/>
            </a:r>
            <a:endParaRPr sz="920"/>
          </a:p>
          <a:p>
            <a:pPr indent="0" lvl="0" marL="0" rtl="0" algn="l">
              <a:lnSpc>
                <a:spcPct val="105000"/>
              </a:lnSpc>
              <a:spcBef>
                <a:spcPts val="1200"/>
              </a:spcBef>
              <a:spcAft>
                <a:spcPts val="0"/>
              </a:spcAft>
              <a:buSzPts val="440"/>
              <a:buNone/>
            </a:pPr>
            <a:r>
              <a:rPr lang="es" sz="920"/>
              <a:t>ggplot(data, aes(x = Clase, y = Valor, fill = Metrica)) +</a:t>
            </a:r>
            <a:endParaRPr sz="920"/>
          </a:p>
          <a:p>
            <a:pPr indent="0" lvl="0" marL="0" rtl="0" algn="l">
              <a:lnSpc>
                <a:spcPct val="105000"/>
              </a:lnSpc>
              <a:spcBef>
                <a:spcPts val="1200"/>
              </a:spcBef>
              <a:spcAft>
                <a:spcPts val="0"/>
              </a:spcAft>
              <a:buSzPts val="440"/>
              <a:buNone/>
            </a:pPr>
            <a:r>
              <a:rPr lang="es" sz="920"/>
              <a:t>  geom_bar(stat = "identity", position = "dodge", width = 0.7) +</a:t>
            </a:r>
            <a:endParaRPr sz="920"/>
          </a:p>
          <a:p>
            <a:pPr indent="0" lvl="0" marL="0" rtl="0" algn="l">
              <a:lnSpc>
                <a:spcPct val="105000"/>
              </a:lnSpc>
              <a:spcBef>
                <a:spcPts val="1200"/>
              </a:spcBef>
              <a:spcAft>
                <a:spcPts val="0"/>
              </a:spcAft>
              <a:buSzPts val="440"/>
              <a:buNone/>
            </a:pPr>
            <a:r>
              <a:rPr lang="es" sz="920"/>
              <a:t>  labs(title = "Precisión y Recall por Clase", x = "Clase", y = "Valor") +</a:t>
            </a:r>
            <a:endParaRPr sz="920"/>
          </a:p>
          <a:p>
            <a:pPr indent="0" lvl="0" marL="0" rtl="0" algn="l">
              <a:lnSpc>
                <a:spcPct val="105000"/>
              </a:lnSpc>
              <a:spcBef>
                <a:spcPts val="1200"/>
              </a:spcBef>
              <a:spcAft>
                <a:spcPts val="0"/>
              </a:spcAft>
              <a:buSzPts val="440"/>
              <a:buNone/>
            </a:pPr>
            <a:r>
              <a:rPr lang="es" sz="920"/>
              <a:t>  scale_fill_manual(values = c("blue", "red"), name = "Métrica") +</a:t>
            </a:r>
            <a:endParaRPr sz="920"/>
          </a:p>
          <a:p>
            <a:pPr indent="0" lvl="0" marL="0" rtl="0" algn="l">
              <a:lnSpc>
                <a:spcPct val="105000"/>
              </a:lnSpc>
              <a:spcBef>
                <a:spcPts val="1200"/>
              </a:spcBef>
              <a:spcAft>
                <a:spcPts val="0"/>
              </a:spcAft>
              <a:buSzPts val="440"/>
              <a:buNone/>
            </a:pPr>
            <a:r>
              <a:rPr lang="es" sz="920"/>
              <a:t>  theme_minimal()</a:t>
            </a:r>
            <a:endParaRPr sz="920"/>
          </a:p>
          <a:p>
            <a:pPr indent="0" lvl="0" marL="0" rtl="0" algn="l">
              <a:lnSpc>
                <a:spcPct val="105000"/>
              </a:lnSpc>
              <a:spcBef>
                <a:spcPts val="1200"/>
              </a:spcBef>
              <a:spcAft>
                <a:spcPts val="0"/>
              </a:spcAft>
              <a:buSzPts val="440"/>
              <a:buNone/>
            </a:pPr>
            <a:r>
              <a:t/>
            </a:r>
            <a:endParaRPr sz="920"/>
          </a:p>
          <a:p>
            <a:pPr indent="0" lvl="0" marL="0" rtl="0" algn="l">
              <a:lnSpc>
                <a:spcPct val="105000"/>
              </a:lnSpc>
              <a:spcBef>
                <a:spcPts val="1200"/>
              </a:spcBef>
              <a:spcAft>
                <a:spcPts val="0"/>
              </a:spcAft>
              <a:buSzPts val="440"/>
              <a:buNone/>
            </a:pPr>
            <a:r>
              <a:rPr b="1" i="1" lang="es" sz="920"/>
              <a:t>Se logra obtener una gráfica que nos permite realizar un sondeo de </a:t>
            </a:r>
            <a:r>
              <a:rPr b="1" i="1" lang="es" sz="920"/>
              <a:t>cómo</a:t>
            </a:r>
            <a:r>
              <a:rPr b="1" i="1" lang="es" sz="920"/>
              <a:t> está la </a:t>
            </a:r>
            <a:r>
              <a:rPr b="1" i="1" lang="es" sz="920"/>
              <a:t>precisión</a:t>
            </a:r>
            <a:r>
              <a:rPr b="1" i="1" lang="es" sz="920"/>
              <a:t> y el recall por clase.</a:t>
            </a:r>
            <a:endParaRPr b="1" i="1" sz="920"/>
          </a:p>
          <a:p>
            <a:pPr indent="0" lvl="0" marL="0" rtl="0" algn="l">
              <a:lnSpc>
                <a:spcPct val="105000"/>
              </a:lnSpc>
              <a:spcBef>
                <a:spcPts val="1200"/>
              </a:spcBef>
              <a:spcAft>
                <a:spcPts val="0"/>
              </a:spcAft>
              <a:buSzPts val="440"/>
              <a:buNone/>
            </a:pPr>
            <a:r>
              <a:t/>
            </a:r>
            <a:endParaRPr sz="920"/>
          </a:p>
          <a:p>
            <a:pPr indent="0" lvl="0" marL="0" rtl="0" algn="l">
              <a:lnSpc>
                <a:spcPct val="105000"/>
              </a:lnSpc>
              <a:spcBef>
                <a:spcPts val="1200"/>
              </a:spcBef>
              <a:spcAft>
                <a:spcPts val="1200"/>
              </a:spcAft>
              <a:buSzPts val="440"/>
              <a:buNone/>
            </a:pPr>
            <a:r>
              <a:t/>
            </a:r>
            <a:endParaRPr sz="920"/>
          </a:p>
        </p:txBody>
      </p:sp>
      <p:pic>
        <p:nvPicPr>
          <p:cNvPr id="188" name="Google Shape;188;p21"/>
          <p:cNvPicPr preferRelativeResize="0"/>
          <p:nvPr/>
        </p:nvPicPr>
        <p:blipFill>
          <a:blip r:embed="rId3">
            <a:alphaModFix/>
          </a:blip>
          <a:stretch>
            <a:fillRect/>
          </a:stretch>
        </p:blipFill>
        <p:spPr>
          <a:xfrm>
            <a:off x="5288525" y="1028950"/>
            <a:ext cx="3489625" cy="260992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